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4" r:id="rId6"/>
    <p:sldId id="266" r:id="rId7"/>
    <p:sldId id="267" r:id="rId8"/>
    <p:sldId id="259" r:id="rId9"/>
    <p:sldId id="260" r:id="rId10"/>
    <p:sldId id="261" r:id="rId11"/>
    <p:sldId id="269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33CC"/>
    <a:srgbClr val="E1F692"/>
    <a:srgbClr val="8FA9F1"/>
    <a:srgbClr val="00FF00"/>
    <a:srgbClr val="3366FF"/>
    <a:srgbClr val="33CCFF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3740" autoAdjust="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0447B7-32CD-4FAF-A7DF-3E9FE6B6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D7EE-AC14-4807-987C-A39A4B9FC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34C9-348F-4ADC-ADC5-24E788EC5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8E75-A98C-4260-8265-7AB74328F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22C93-F691-4796-A276-3F839EC3A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1E18-EB0F-425D-AA96-F1E82F23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3906-FD38-493B-9E24-5022AE6DF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DE3A-88AE-4501-94D6-D4FF1FC2A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956C-2B05-4673-9E8A-E3E853DD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313E-A52C-4730-A138-334207649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87D-F0DB-4AFA-A27E-DCF338073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CB7B-8E81-4064-BBBF-10B94EF31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F2DC0-0412-42E7-A65E-40E26F0C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9F91E2-0E0A-4B0D-B471-AC5BF71A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vuan\Desktop\con%20chim%20hay%20hot\03-Track03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vuan\Desktop\con%20chim%20hay%20hot\03-Track03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6" descr="12246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43" name="WordArt 31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934200" cy="3294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600" kern="10">
                <a:ln w="9525" cap="rnd">
                  <a:solidFill>
                    <a:srgbClr val="CCFFFF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THẦY, CÔ VÀ CÁC EM THÂN MẾN </a:t>
            </a: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1219200" y="1143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1349" name="WordArt 37"/>
          <p:cNvSpPr>
            <a:spLocks noChangeArrowheads="1" noChangeShapeType="1" noTextEdit="1"/>
          </p:cNvSpPr>
          <p:nvPr/>
        </p:nvSpPr>
        <p:spPr bwMode="auto">
          <a:xfrm>
            <a:off x="1524000" y="36576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E1F69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ÂM NHẠC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3" grpId="0" animBg="1"/>
      <p:bldP spid="141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39337_poster2000858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53800" cy="113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2, Ôn tập TĐN số 2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1143000" y="838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Luyện tập cao độ:</a:t>
            </a:r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838200" y="22098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Đàn cao độ: HS đồng thanh theo nhóm, cá nhân.</a:t>
            </a: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762000" y="30622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Làm quen với cách đánh nhịp 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571500"/>
            <a:ext cx="100584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		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TĐN số 2: Mặt trời lên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i="1" smtClean="0"/>
              <a:t>Vừa phải – nhịp nhàng</a:t>
            </a:r>
            <a:endParaRPr lang="en-US" sz="4000" i="1" smtClean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219200" y="38862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/>
              </a:rPr>
              <a:t>     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Mặt      trời     vừa     lên     chim     ca    hót      khắp      nơi.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295400" y="54864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Cất    bước   tới     trường  tiếng    hát     vang    yêu              đời</a:t>
            </a: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photos_of_People_and_Nat11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53000" y="0"/>
            <a:ext cx="140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048000" y="1295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6600FF"/>
                </a:solidFill>
              </a:rPr>
              <a:t>Âm nhạc: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447800" y="20574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3300"/>
              </a:solidFill>
            </a:endParaRPr>
          </a:p>
        </p:txBody>
      </p:sp>
      <p:pic>
        <p:nvPicPr>
          <p:cNvPr id="216078" name="Picture 14" descr="M_ROCKRL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343400"/>
            <a:ext cx="2438400" cy="2514600"/>
          </a:xfrm>
          <a:noFill/>
        </p:spPr>
      </p:pic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1524000" y="2133600"/>
            <a:ext cx="411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- GV đàn TĐN số 2</a:t>
            </a:r>
          </a:p>
        </p:txBody>
      </p:sp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1524000" y="2667000"/>
            <a:ext cx="487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Cả lớp đọc nhạc, ghép lời ca.</a:t>
            </a:r>
          </a:p>
        </p:txBody>
      </p:sp>
      <p:sp>
        <p:nvSpPr>
          <p:cNvPr id="216081" name="Text Box 17"/>
          <p:cNvSpPr txBox="1">
            <a:spLocks noChangeArrowheads="1"/>
          </p:cNvSpPr>
          <p:nvPr/>
        </p:nvSpPr>
        <p:spPr bwMode="auto">
          <a:xfrm>
            <a:off x="1828800" y="32766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* Đội A đọc nhạc, đội B ghép lời ca và ngược lại.</a:t>
            </a:r>
          </a:p>
        </p:txBody>
      </p: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1828800" y="3962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* Trình bày trước lớp.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6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dsc5629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III, </a:t>
            </a:r>
            <a:r>
              <a:rPr lang="en-US" sz="2800" u="sng">
                <a:solidFill>
                  <a:srgbClr val="0000FF"/>
                </a:solidFill>
              </a:rPr>
              <a:t>Củng cố - dặn dò: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905000" y="1219200"/>
            <a:ext cx="4648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FFFF00"/>
                </a:solidFill>
              </a:rPr>
              <a:t>Các em vừa học bài gì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FFFF00"/>
                </a:solidFill>
              </a:rPr>
              <a:t> Nhạc và lời của ai ?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447800" y="2514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H?. Qua bài hát, em có cảm nghĩ điều gì ?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600200" y="31242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- Lớp hát lại bài hát kết hợp gõ nhịp.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1447800" y="3792538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</a:rPr>
              <a:t>Dặn dò: Các em đọc bài đọc thêm :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CHIẾC CỒNG CỦA NỮ THẦN A-TÊ-NA</a:t>
            </a:r>
          </a:p>
        </p:txBody>
      </p:sp>
      <p:sp>
        <p:nvSpPr>
          <p:cNvPr id="217097" name="AutoShape 9"/>
          <p:cNvSpPr>
            <a:spLocks noEditPoints="1" noChangeArrowheads="1"/>
          </p:cNvSpPr>
          <p:nvPr/>
        </p:nvSpPr>
        <p:spPr bwMode="auto">
          <a:xfrm rot="1215287">
            <a:off x="7708900" y="512763"/>
            <a:ext cx="614363" cy="658812"/>
          </a:xfrm>
          <a:custGeom>
            <a:avLst/>
            <a:gdLst>
              <a:gd name="T0" fmla="*/ 209111 w 21600"/>
              <a:gd name="T1" fmla="*/ 1403 h 21600"/>
              <a:gd name="T2" fmla="*/ 209708 w 21600"/>
              <a:gd name="T3" fmla="*/ 301956 h 21600"/>
              <a:gd name="T4" fmla="*/ 616724 w 21600"/>
              <a:gd name="T5" fmla="*/ 306866 h 21600"/>
              <a:gd name="T6" fmla="*/ 209111 w 21600"/>
              <a:gd name="T7" fmla="*/ 1403 h 21600"/>
              <a:gd name="T8" fmla="*/ 61436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098" name="AutoShape 10"/>
          <p:cNvSpPr>
            <a:spLocks noEditPoints="1" noChangeArrowheads="1"/>
          </p:cNvSpPr>
          <p:nvPr/>
        </p:nvSpPr>
        <p:spPr bwMode="auto">
          <a:xfrm rot="1215287">
            <a:off x="304800" y="304800"/>
            <a:ext cx="614363" cy="658813"/>
          </a:xfrm>
          <a:custGeom>
            <a:avLst/>
            <a:gdLst>
              <a:gd name="T0" fmla="*/ 209111 w 21600"/>
              <a:gd name="T1" fmla="*/ 1403 h 21600"/>
              <a:gd name="T2" fmla="*/ 209708 w 21600"/>
              <a:gd name="T3" fmla="*/ 301956 h 21600"/>
              <a:gd name="T4" fmla="*/ 616724 w 21600"/>
              <a:gd name="T5" fmla="*/ 306867 h 21600"/>
              <a:gd name="T6" fmla="*/ 209111 w 21600"/>
              <a:gd name="T7" fmla="*/ 1403 h 21600"/>
              <a:gd name="T8" fmla="*/ 61436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099" name="AutoShape 11"/>
          <p:cNvSpPr>
            <a:spLocks noEditPoints="1" noChangeArrowheads="1"/>
          </p:cNvSpPr>
          <p:nvPr/>
        </p:nvSpPr>
        <p:spPr bwMode="auto">
          <a:xfrm rot="1215287">
            <a:off x="8001000" y="838200"/>
            <a:ext cx="614363" cy="658813"/>
          </a:xfrm>
          <a:custGeom>
            <a:avLst/>
            <a:gdLst>
              <a:gd name="T0" fmla="*/ 209111 w 21600"/>
              <a:gd name="T1" fmla="*/ 1403 h 21600"/>
              <a:gd name="T2" fmla="*/ 209708 w 21600"/>
              <a:gd name="T3" fmla="*/ 301956 h 21600"/>
              <a:gd name="T4" fmla="*/ 616724 w 21600"/>
              <a:gd name="T5" fmla="*/ 306867 h 21600"/>
              <a:gd name="T6" fmla="*/ 209111 w 21600"/>
              <a:gd name="T7" fmla="*/ 1403 h 21600"/>
              <a:gd name="T8" fmla="*/ 61436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0" name="AutoShape 12"/>
          <p:cNvSpPr>
            <a:spLocks noEditPoints="1" noChangeArrowheads="1"/>
          </p:cNvSpPr>
          <p:nvPr/>
        </p:nvSpPr>
        <p:spPr bwMode="auto">
          <a:xfrm rot="1215287">
            <a:off x="8077200" y="6199188"/>
            <a:ext cx="614363" cy="658812"/>
          </a:xfrm>
          <a:custGeom>
            <a:avLst/>
            <a:gdLst>
              <a:gd name="T0" fmla="*/ 209111 w 21600"/>
              <a:gd name="T1" fmla="*/ 1403 h 21600"/>
              <a:gd name="T2" fmla="*/ 209708 w 21600"/>
              <a:gd name="T3" fmla="*/ 301956 h 21600"/>
              <a:gd name="T4" fmla="*/ 616724 w 21600"/>
              <a:gd name="T5" fmla="*/ 306866 h 21600"/>
              <a:gd name="T6" fmla="*/ 209111 w 21600"/>
              <a:gd name="T7" fmla="*/ 1403 h 21600"/>
              <a:gd name="T8" fmla="*/ 61436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1" name="AutoShape 13"/>
          <p:cNvSpPr>
            <a:spLocks noEditPoints="1" noChangeArrowheads="1"/>
          </p:cNvSpPr>
          <p:nvPr/>
        </p:nvSpPr>
        <p:spPr bwMode="auto">
          <a:xfrm rot="1215287">
            <a:off x="7924800" y="762000"/>
            <a:ext cx="614363" cy="658813"/>
          </a:xfrm>
          <a:custGeom>
            <a:avLst/>
            <a:gdLst>
              <a:gd name="T0" fmla="*/ 209111 w 21600"/>
              <a:gd name="T1" fmla="*/ 1403 h 21600"/>
              <a:gd name="T2" fmla="*/ 209708 w 21600"/>
              <a:gd name="T3" fmla="*/ 301956 h 21600"/>
              <a:gd name="T4" fmla="*/ 616724 w 21600"/>
              <a:gd name="T5" fmla="*/ 306867 h 21600"/>
              <a:gd name="T6" fmla="*/ 209111 w 21600"/>
              <a:gd name="T7" fmla="*/ 1403 h 21600"/>
              <a:gd name="T8" fmla="*/ 61436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2" name="AutoShape 14"/>
          <p:cNvSpPr>
            <a:spLocks noEditPoints="1" noChangeArrowheads="1"/>
          </p:cNvSpPr>
          <p:nvPr/>
        </p:nvSpPr>
        <p:spPr bwMode="auto">
          <a:xfrm rot="-3170365">
            <a:off x="352425" y="257175"/>
            <a:ext cx="625475" cy="720725"/>
          </a:xfrm>
          <a:custGeom>
            <a:avLst/>
            <a:gdLst>
              <a:gd name="T0" fmla="*/ 212893 w 21600"/>
              <a:gd name="T1" fmla="*/ 1535 h 21600"/>
              <a:gd name="T2" fmla="*/ 213501 w 21600"/>
              <a:gd name="T3" fmla="*/ 330332 h 21600"/>
              <a:gd name="T4" fmla="*/ 627878 w 21600"/>
              <a:gd name="T5" fmla="*/ 335704 h 21600"/>
              <a:gd name="T6" fmla="*/ 212893 w 21600"/>
              <a:gd name="T7" fmla="*/ 1535 h 21600"/>
              <a:gd name="T8" fmla="*/ 62547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3" name="AutoShape 15"/>
          <p:cNvSpPr>
            <a:spLocks noEditPoints="1" noChangeArrowheads="1"/>
          </p:cNvSpPr>
          <p:nvPr/>
        </p:nvSpPr>
        <p:spPr bwMode="auto">
          <a:xfrm rot="-3170365">
            <a:off x="47625" y="4524375"/>
            <a:ext cx="625475" cy="720725"/>
          </a:xfrm>
          <a:custGeom>
            <a:avLst/>
            <a:gdLst>
              <a:gd name="T0" fmla="*/ 212893 w 21600"/>
              <a:gd name="T1" fmla="*/ 1535 h 21600"/>
              <a:gd name="T2" fmla="*/ 213501 w 21600"/>
              <a:gd name="T3" fmla="*/ 330332 h 21600"/>
              <a:gd name="T4" fmla="*/ 627878 w 21600"/>
              <a:gd name="T5" fmla="*/ 335704 h 21600"/>
              <a:gd name="T6" fmla="*/ 212893 w 21600"/>
              <a:gd name="T7" fmla="*/ 1535 h 21600"/>
              <a:gd name="T8" fmla="*/ 62547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4" name="AutoShape 16"/>
          <p:cNvSpPr>
            <a:spLocks noEditPoints="1" noChangeArrowheads="1"/>
          </p:cNvSpPr>
          <p:nvPr/>
        </p:nvSpPr>
        <p:spPr bwMode="auto">
          <a:xfrm rot="-3170365">
            <a:off x="504825" y="5819775"/>
            <a:ext cx="625475" cy="720725"/>
          </a:xfrm>
          <a:custGeom>
            <a:avLst/>
            <a:gdLst>
              <a:gd name="T0" fmla="*/ 212893 w 21600"/>
              <a:gd name="T1" fmla="*/ 1535 h 21600"/>
              <a:gd name="T2" fmla="*/ 213501 w 21600"/>
              <a:gd name="T3" fmla="*/ 330332 h 21600"/>
              <a:gd name="T4" fmla="*/ 627878 w 21600"/>
              <a:gd name="T5" fmla="*/ 335704 h 21600"/>
              <a:gd name="T6" fmla="*/ 212893 w 21600"/>
              <a:gd name="T7" fmla="*/ 1535 h 21600"/>
              <a:gd name="T8" fmla="*/ 62547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5" name="AutoShape 17"/>
          <p:cNvSpPr>
            <a:spLocks noEditPoints="1" noChangeArrowheads="1"/>
          </p:cNvSpPr>
          <p:nvPr/>
        </p:nvSpPr>
        <p:spPr bwMode="auto">
          <a:xfrm rot="-3170365">
            <a:off x="504825" y="5895975"/>
            <a:ext cx="625475" cy="720725"/>
          </a:xfrm>
          <a:custGeom>
            <a:avLst/>
            <a:gdLst>
              <a:gd name="T0" fmla="*/ 212893 w 21600"/>
              <a:gd name="T1" fmla="*/ 1535 h 21600"/>
              <a:gd name="T2" fmla="*/ 213501 w 21600"/>
              <a:gd name="T3" fmla="*/ 330332 h 21600"/>
              <a:gd name="T4" fmla="*/ 627878 w 21600"/>
              <a:gd name="T5" fmla="*/ 335704 h 21600"/>
              <a:gd name="T6" fmla="*/ 212893 w 21600"/>
              <a:gd name="T7" fmla="*/ 1535 h 21600"/>
              <a:gd name="T8" fmla="*/ 62547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6" name="AutoShape 18"/>
          <p:cNvSpPr>
            <a:spLocks noEditPoints="1" noChangeArrowheads="1"/>
          </p:cNvSpPr>
          <p:nvPr/>
        </p:nvSpPr>
        <p:spPr bwMode="auto">
          <a:xfrm rot="-1353267">
            <a:off x="1066800" y="0"/>
            <a:ext cx="457200" cy="457200"/>
          </a:xfrm>
          <a:custGeom>
            <a:avLst/>
            <a:gdLst>
              <a:gd name="T0" fmla="*/ 155617 w 21600"/>
              <a:gd name="T1" fmla="*/ 974 h 21600"/>
              <a:gd name="T2" fmla="*/ 156062 w 21600"/>
              <a:gd name="T3" fmla="*/ 209550 h 21600"/>
              <a:gd name="T4" fmla="*/ 458957 w 21600"/>
              <a:gd name="T5" fmla="*/ 212958 h 21600"/>
              <a:gd name="T6" fmla="*/ 155617 w 21600"/>
              <a:gd name="T7" fmla="*/ 974 h 21600"/>
              <a:gd name="T8" fmla="*/ 4572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7" name="AutoShape 19"/>
          <p:cNvSpPr>
            <a:spLocks noEditPoints="1" noChangeArrowheads="1"/>
          </p:cNvSpPr>
          <p:nvPr/>
        </p:nvSpPr>
        <p:spPr bwMode="auto">
          <a:xfrm rot="-1353267">
            <a:off x="7543800" y="0"/>
            <a:ext cx="457200" cy="457200"/>
          </a:xfrm>
          <a:custGeom>
            <a:avLst/>
            <a:gdLst>
              <a:gd name="T0" fmla="*/ 155617 w 21600"/>
              <a:gd name="T1" fmla="*/ 974 h 21600"/>
              <a:gd name="T2" fmla="*/ 156062 w 21600"/>
              <a:gd name="T3" fmla="*/ 209550 h 21600"/>
              <a:gd name="T4" fmla="*/ 458957 w 21600"/>
              <a:gd name="T5" fmla="*/ 212958 h 21600"/>
              <a:gd name="T6" fmla="*/ 155617 w 21600"/>
              <a:gd name="T7" fmla="*/ 974 h 21600"/>
              <a:gd name="T8" fmla="*/ 4572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8" name="AutoShape 20"/>
          <p:cNvSpPr>
            <a:spLocks noEditPoints="1" noChangeArrowheads="1"/>
          </p:cNvSpPr>
          <p:nvPr/>
        </p:nvSpPr>
        <p:spPr bwMode="auto">
          <a:xfrm rot="-1353267">
            <a:off x="7543800" y="6400800"/>
            <a:ext cx="457200" cy="457200"/>
          </a:xfrm>
          <a:custGeom>
            <a:avLst/>
            <a:gdLst>
              <a:gd name="T0" fmla="*/ 155617 w 21600"/>
              <a:gd name="T1" fmla="*/ 974 h 21600"/>
              <a:gd name="T2" fmla="*/ 156062 w 21600"/>
              <a:gd name="T3" fmla="*/ 209550 h 21600"/>
              <a:gd name="T4" fmla="*/ 458957 w 21600"/>
              <a:gd name="T5" fmla="*/ 212958 h 21600"/>
              <a:gd name="T6" fmla="*/ 155617 w 21600"/>
              <a:gd name="T7" fmla="*/ 974 h 21600"/>
              <a:gd name="T8" fmla="*/ 4572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7109" name="AutoShape 21"/>
          <p:cNvSpPr>
            <a:spLocks noEditPoints="1" noChangeArrowheads="1"/>
          </p:cNvSpPr>
          <p:nvPr/>
        </p:nvSpPr>
        <p:spPr bwMode="auto">
          <a:xfrm rot="-1353267">
            <a:off x="8305800" y="1676400"/>
            <a:ext cx="457200" cy="457200"/>
          </a:xfrm>
          <a:custGeom>
            <a:avLst/>
            <a:gdLst>
              <a:gd name="T0" fmla="*/ 155617 w 21600"/>
              <a:gd name="T1" fmla="*/ 974 h 21600"/>
              <a:gd name="T2" fmla="*/ 156062 w 21600"/>
              <a:gd name="T3" fmla="*/ 209550 h 21600"/>
              <a:gd name="T4" fmla="*/ 458957 w 21600"/>
              <a:gd name="T5" fmla="*/ 212958 h 21600"/>
              <a:gd name="T6" fmla="*/ 155617 w 21600"/>
              <a:gd name="T7" fmla="*/ 974 h 21600"/>
              <a:gd name="T8" fmla="*/ 4572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170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  <p:bldP spid="217094" grpId="0"/>
      <p:bldP spid="217095" grpId="0"/>
      <p:bldP spid="217096" grpId="0"/>
      <p:bldP spid="217097" grpId="0" animBg="1"/>
      <p:bldP spid="217098" grpId="0" animBg="1"/>
      <p:bldP spid="217099" grpId="0" animBg="1"/>
      <p:bldP spid="217100" grpId="0" animBg="1"/>
      <p:bldP spid="217101" grpId="0" animBg="1"/>
      <p:bldP spid="217102" grpId="0" animBg="1"/>
      <p:bldP spid="217103" grpId="0" animBg="1"/>
      <p:bldP spid="217104" grpId="0" animBg="1"/>
      <p:bldP spid="217105" grpId="0" animBg="1"/>
      <p:bldP spid="217106" grpId="0" animBg="1"/>
      <p:bldP spid="217106" grpId="1" animBg="1"/>
      <p:bldP spid="217107" grpId="0" animBg="1"/>
      <p:bldP spid="217107" grpId="1" animBg="1"/>
      <p:bldP spid="217108" grpId="0" animBg="1"/>
      <p:bldP spid="217108" grpId="1" animBg="1"/>
      <p:bldP spid="217109" grpId="0" animBg="1"/>
      <p:bldP spid="2171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lower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15400" cy="7086600"/>
          </a:xfrm>
          <a:noFill/>
        </p:spPr>
      </p:pic>
      <p:sp>
        <p:nvSpPr>
          <p:cNvPr id="230405" name="WordArt 5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4676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thầy, cô và các em mạnh khỏe</a:t>
            </a:r>
          </a:p>
        </p:txBody>
      </p:sp>
      <p:pic>
        <p:nvPicPr>
          <p:cNvPr id="15364" name="Picture 6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296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200709100130143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0"/>
            <a:ext cx="1179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1" descr="1364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natfl4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0"/>
            <a:ext cx="619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natfl4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8458200" y="5486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natfl4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8382000" y="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natfl4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5638800"/>
            <a:ext cx="619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2819400" y="1295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</a:rPr>
              <a:t>Môn</a:t>
            </a:r>
            <a:r>
              <a:rPr lang="en-US" sz="2800">
                <a:solidFill>
                  <a:schemeClr val="bg1"/>
                </a:solidFill>
              </a:rPr>
              <a:t> : Âm nhạc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1066800" y="2057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I, </a:t>
            </a:r>
            <a:r>
              <a:rPr lang="en-US" sz="2800" u="sng">
                <a:solidFill>
                  <a:srgbClr val="FFFF00"/>
                </a:solidFill>
              </a:rPr>
              <a:t>Kiểm tra bài cũ:</a:t>
            </a: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1295400" y="2590800"/>
            <a:ext cx="6019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Bài: Con chim hay hót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                  Nhạc :  Phan Huỳnh Điểu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                     Lời : Theo đồng dao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>
            <p:ph/>
          </p:nvPr>
        </p:nvGraphicFramePr>
        <p:xfrm>
          <a:off x="1143000" y="4648200"/>
          <a:ext cx="6324600" cy="1752600"/>
        </p:xfrm>
        <a:graphic>
          <a:graphicData uri="http://schemas.openxmlformats.org/presentationml/2006/ole">
            <p:oleObj spid="_x0000_s1026" name="CorelDRAW" r:id="rId5" imgW="3177479" imgH="2387194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" grpId="0"/>
      <p:bldP spid="187406" grpId="0"/>
      <p:bldP spid="1874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photos_of_People_and_Nat823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200400" y="9144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838200" y="1752600"/>
            <a:ext cx="7162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Tiết7</a:t>
            </a:r>
            <a:r>
              <a:rPr lang="en-US" sz="2800">
                <a:solidFill>
                  <a:srgbClr val="0000FF"/>
                </a:solidFill>
              </a:rPr>
              <a:t>  Ôn tập bài hát : Con chim hay hót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          Ôn tập TĐN số 1,số2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838200" y="3048000"/>
            <a:ext cx="708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33CCFF"/>
                </a:solidFill>
              </a:rPr>
              <a:t>Nội dung 1</a:t>
            </a:r>
            <a:r>
              <a:rPr lang="en-US" sz="2800">
                <a:solidFill>
                  <a:srgbClr val="33CCFF"/>
                </a:solidFill>
              </a:rPr>
              <a:t>: Ôn tập bài hát Con chim hay hót.</a:t>
            </a:r>
            <a:r>
              <a:rPr lang="en-US" sz="2800"/>
              <a:t> 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1066800" y="36576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a. HS nghe lại bài hát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914400" y="41910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Cả lớp ôn lại bài hát kết hợp vỗ tay đệm theo nhịp.</a:t>
            </a:r>
          </a:p>
        </p:txBody>
      </p:sp>
      <p:pic>
        <p:nvPicPr>
          <p:cNvPr id="211987" name="03-Track03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657600" y="62484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8971" fill="hold"/>
                                        <p:tgtEl>
                                          <p:spTgt spid="21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971" fill="hold"/>
                                        <p:tgtEl>
                                          <p:spTgt spid="21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8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87"/>
                </p:tgtEl>
              </p:cMediaNode>
            </p:audio>
          </p:childTnLst>
        </p:cTn>
      </p:par>
    </p:tnLst>
    <p:bldLst>
      <p:bldP spid="211975" grpId="0"/>
      <p:bldP spid="211976" grpId="0"/>
      <p:bldP spid="211981" grpId="0"/>
      <p:bldP spid="211982" grpId="0"/>
      <p:bldP spid="211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dsc000869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6" name="Picture 6" descr="conchimhayhot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685800" y="0"/>
            <a:ext cx="739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Con chim hay hót          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Nhạc: PHAN HUỲNH ĐIỂU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                                                       Lời: Theo đồng dao</a:t>
            </a:r>
          </a:p>
          <a:p>
            <a:pPr>
              <a:spcBef>
                <a:spcPct val="50000"/>
              </a:spcBef>
              <a:defRPr/>
            </a:pPr>
            <a:endParaRPr lang="en-US" sz="3200" b="1" i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2590800" y="12954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Con      chim      hay         hót. Nó đứng nó    hót      cành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685800" y="22098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đa.                Nó          ra          cành          trúc.  Nó  rúc   nó       rúc     cành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685800" y="3048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tre.                                  Nó       hót          le        te.         Nó       hót            la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609600" y="38862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/>
              </a:rPr>
              <a:t>  </a:t>
            </a: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ta.         Nó               hót    le     te    la         ta  (mà)  nó            bay       vô</a:t>
            </a: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685800" y="4800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nhà.      Ấy      nó        ra       ruộng           lúa.             Nó       múa,              nó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533400" y="56388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/>
              </a:rPr>
              <a:t>  </a:t>
            </a: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chơi.     Ơi    chim      ơi,       chim            ơi    là   ới    chim      ơi,       chim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762000" y="6553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ơi     là    ới  chim     ơi,       ơi    chim      ơi.</a:t>
            </a:r>
          </a:p>
        </p:txBody>
      </p:sp>
      <p:pic>
        <p:nvPicPr>
          <p:cNvPr id="240658" name="03-Track03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8971" fill="hold"/>
                                        <p:tgtEl>
                                          <p:spTgt spid="240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0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28971" fill="hold"/>
                                        <p:tgtEl>
                                          <p:spTgt spid="240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58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8"/>
                </p:tgtEl>
              </p:cMediaNode>
            </p:audio>
          </p:childTnLst>
        </p:cTn>
      </p:par>
    </p:tnLst>
    <p:bldLst>
      <p:bldP spid="240651" grpId="0"/>
      <p:bldP spid="240652" grpId="0"/>
      <p:bldP spid="240653" grpId="0"/>
      <p:bldP spid="2406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" descr="photos_of_People_and_Nat82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406525" y="47386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762000" y="2573338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* Phân lớp thành 2 đội : A và 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Đội A hát kết hợp đội B gõ đệm theo phách.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762000" y="40386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Đội B hát kết hợp đội A gõ đệm theo nhịp.</a:t>
            </a:r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685800" y="4608513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b, Hát lĩnh xướng và đồng ca</a:t>
            </a: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990600" y="5051425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Đồng ca : Con chim đến cành tre.</a:t>
            </a:r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990600" y="5522913"/>
            <a:ext cx="5943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Lĩnh xướng : Nó hót le te đến vô nhà.</a:t>
            </a:r>
          </a:p>
        </p:txBody>
      </p:sp>
      <p:sp>
        <p:nvSpPr>
          <p:cNvPr id="229401" name="Text Box 25"/>
          <p:cNvSpPr txBox="1">
            <a:spLocks noChangeArrowheads="1"/>
          </p:cNvSpPr>
          <p:nvPr/>
        </p:nvSpPr>
        <p:spPr bwMode="auto">
          <a:xfrm>
            <a:off x="990600" y="63388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Đồng ca : Âý nó ra đến ơi chim ơi.</a:t>
            </a: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2590800" y="762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>
            <a:off x="1066800" y="14478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Tiết7</a:t>
            </a:r>
            <a:r>
              <a:rPr lang="en-US" sz="2800">
                <a:solidFill>
                  <a:srgbClr val="0000FF"/>
                </a:solidFill>
              </a:rPr>
              <a:t>  Ôn tập bài hát : Con chim hay hót</a:t>
            </a:r>
          </a:p>
          <a:p>
            <a:r>
              <a:rPr lang="en-US" sz="2800">
                <a:solidFill>
                  <a:srgbClr val="0000FF"/>
                </a:solidFill>
              </a:rPr>
              <a:t>           Ôn tập TĐN số 1,số2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2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6" grpId="0"/>
      <p:bldP spid="229397" grpId="0"/>
      <p:bldP spid="229398" grpId="0"/>
      <p:bldP spid="229399" grpId="0"/>
      <p:bldP spid="229401" grpId="0"/>
      <p:bldP spid="229403" grpId="0"/>
      <p:bldP spid="229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1364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2819400" y="762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990600" y="14478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chemeClr val="accent1"/>
                </a:solidFill>
              </a:rPr>
              <a:t>Tiết7</a:t>
            </a:r>
            <a:r>
              <a:rPr lang="en-US" sz="2800">
                <a:solidFill>
                  <a:schemeClr val="accent1"/>
                </a:solidFill>
              </a:rPr>
              <a:t>  Ôn tập bài hát : Con chim hay hót</a:t>
            </a:r>
          </a:p>
          <a:p>
            <a:r>
              <a:rPr lang="en-US" sz="2800">
                <a:solidFill>
                  <a:schemeClr val="accent1"/>
                </a:solidFill>
              </a:rPr>
              <a:t>           Ôn tập TĐN số 1,số2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85800" y="27432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C, Hát kết hợp động tác phụ họa</a:t>
            </a:r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762000" y="4114800"/>
            <a:ext cx="640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Đại diện một số em trình bày trước lớp.</a:t>
            </a: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762000" y="3429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Hướng dẫn phụ họa.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9" grpId="0"/>
      <p:bldP spid="238600" grpId="0"/>
      <p:bldP spid="238603" grpId="0"/>
      <p:bldP spid="2386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dsc000869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2743200" y="9144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1447800" y="1524000"/>
            <a:ext cx="6248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Tiết7</a:t>
            </a:r>
            <a:r>
              <a:rPr lang="en-US" sz="2800">
                <a:solidFill>
                  <a:srgbClr val="0000FF"/>
                </a:solidFill>
              </a:rPr>
              <a:t>  Ôn tập bài hát : Con chim hay hót</a:t>
            </a:r>
          </a:p>
          <a:p>
            <a:r>
              <a:rPr lang="en-US" sz="2800">
                <a:solidFill>
                  <a:srgbClr val="0000FF"/>
                </a:solidFill>
              </a:rPr>
              <a:t>           Ôn tập TĐN số 1,số2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B, Nội dung 2: Ôn tập TĐN số1, số2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1. Ôn tập TĐN số 1: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Luyện tập cao độ: 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1295400" y="45720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H? Thang âm trên có những nốt nhạc nào?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990600" y="51054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GV đàn cao độ: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Cả lớp đọc cao độ – đọc theo dãy – cá nhân.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1447800" y="4259263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***********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/>
      <p:bldP spid="239623" grpId="0"/>
      <p:bldP spid="239624" grpId="0"/>
      <p:bldP spid="239625" grpId="0"/>
      <p:bldP spid="239627" grpId="0"/>
      <p:bldP spid="239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1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457200"/>
            <a:ext cx="9906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2743200" y="6858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1219200" y="16906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Làm quen với cách đánh nhịp 2/4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1371600" y="23764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</a:rPr>
              <a:t>TĐN số 1: Cùng vui chơi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1295400" y="403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Cầm  tay  nhau   ta     đi    chơi,   đàn    ai  đang  ngân        nga.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1066800" y="58674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Cầm tay  nhau  ta      vui   hát,     ngàn  tia  nắng chan         hòa.</a:t>
            </a:r>
          </a:p>
        </p:txBody>
      </p:sp>
      <p:sp>
        <p:nvSpPr>
          <p:cNvPr id="9224" name="Text Box 22"/>
          <p:cNvSpPr txBox="1">
            <a:spLocks noChangeArrowheads="1"/>
          </p:cNvSpPr>
          <p:nvPr/>
        </p:nvSpPr>
        <p:spPr bwMode="auto">
          <a:xfrm>
            <a:off x="1219200" y="3200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Vui tươi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62d6cee666c1b7fa5f6c3926d01ea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590800" y="9144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6600FF"/>
                </a:solidFill>
              </a:rPr>
              <a:t>Âm nhạc:</a:t>
            </a:r>
          </a:p>
        </p:txBody>
      </p:sp>
      <p:pic>
        <p:nvPicPr>
          <p:cNvPr id="10244" name="Picture 9" descr="FLOWER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4953000"/>
            <a:ext cx="7696200" cy="1219200"/>
          </a:xfrm>
          <a:noFill/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905000" y="17526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762000" y="2057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 Cả lớp đọc nhạc kết hợp ghép lời ca.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609600" y="3748088"/>
            <a:ext cx="754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Đội A đọc nhạc, đội B ghép lời và ngược lại.</a:t>
            </a: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609600" y="42052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2 hs trình bày trước lớp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762000" y="14478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 GV đàn TĐN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4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14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668</Words>
  <Application>Microsoft Office PowerPoint</Application>
  <PresentationFormat>On-screen Show (4:3)</PresentationFormat>
  <Paragraphs>80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Default Design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TĐN số 2: Mặt trời lên Vừa phải – nhịp nhàng</vt:lpstr>
      <vt:lpstr>Slide 12</vt:lpstr>
      <vt:lpstr>Slide 13</vt:lpstr>
      <vt:lpstr>Slide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 Hoàng Hoa Thám</dc:title>
  <dc:creator>Cao Minh Man</dc:creator>
  <cp:lastModifiedBy>CSTeam</cp:lastModifiedBy>
  <cp:revision>326</cp:revision>
  <dcterms:created xsi:type="dcterms:W3CDTF">2008-11-05T02:38:02Z</dcterms:created>
  <dcterms:modified xsi:type="dcterms:W3CDTF">2016-06-30T02:19:08Z</dcterms:modified>
</cp:coreProperties>
</file>